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0" r:id="rId6"/>
    <p:sldId id="261" r:id="rId7"/>
    <p:sldId id="264" r:id="rId8"/>
    <p:sldId id="263" r:id="rId9"/>
    <p:sldId id="265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977" autoAdjust="0"/>
  </p:normalViewPr>
  <p:slideViewPr>
    <p:cSldViewPr>
      <p:cViewPr>
        <p:scale>
          <a:sx n="60" d="100"/>
          <a:sy n="60" d="100"/>
        </p:scale>
        <p:origin x="-117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6FC19-3505-44DC-A2E3-9B00EC2C6157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B255E-AC9A-4EAD-B1D3-527673B184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</a:t>
            </a:r>
            <a:r>
              <a:rPr lang="en-US" baseline="0" dirty="0" smtClean="0"/>
              <a:t> c</a:t>
            </a:r>
            <a:r>
              <a:rPr lang="en-US" dirty="0" smtClean="0"/>
              <a:t>alculate CPI:</a:t>
            </a:r>
          </a:p>
          <a:p>
            <a:endParaRPr lang="en-US" dirty="0" smtClean="0"/>
          </a:p>
          <a:p>
            <a:r>
              <a:rPr lang="en-US" u="sng" dirty="0" smtClean="0"/>
              <a:t>Price</a:t>
            </a:r>
            <a:r>
              <a:rPr lang="en-US" u="sng" baseline="0" dirty="0" smtClean="0"/>
              <a:t> of Market basket</a:t>
            </a:r>
            <a:r>
              <a:rPr lang="en-US" baseline="0" dirty="0" smtClean="0"/>
              <a:t>	x 100 = CPI</a:t>
            </a:r>
          </a:p>
          <a:p>
            <a:r>
              <a:rPr lang="en-US" baseline="0" dirty="0" smtClean="0"/>
              <a:t>Price of basket in base year</a:t>
            </a:r>
          </a:p>
          <a:p>
            <a:endParaRPr lang="en-US" baseline="0" dirty="0" smtClean="0"/>
          </a:p>
          <a:p>
            <a:r>
              <a:rPr lang="en-US" u="sng" baseline="0" dirty="0" smtClean="0"/>
              <a:t>$6.33</a:t>
            </a:r>
            <a:r>
              <a:rPr lang="en-US" u="none" baseline="0" dirty="0" smtClean="0"/>
              <a:t>       </a:t>
            </a:r>
            <a:r>
              <a:rPr lang="en-US" baseline="0" dirty="0" smtClean="0"/>
              <a:t>x 100 = 115</a:t>
            </a:r>
          </a:p>
          <a:p>
            <a:r>
              <a:rPr lang="en-US" baseline="0" dirty="0" smtClean="0"/>
              <a:t>$5.50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Calculate inflation rate:</a:t>
            </a:r>
          </a:p>
          <a:p>
            <a:endParaRPr lang="en-US" baseline="0" dirty="0" smtClean="0"/>
          </a:p>
          <a:p>
            <a:r>
              <a:rPr lang="en-US" u="sng" baseline="0" dirty="0" smtClean="0"/>
              <a:t>CPI – CPI for preceding year</a:t>
            </a:r>
            <a:r>
              <a:rPr lang="en-US" u="none" baseline="0" dirty="0" smtClean="0"/>
              <a:t>       </a:t>
            </a:r>
            <a:r>
              <a:rPr lang="en-US" baseline="0" dirty="0" smtClean="0"/>
              <a:t>x 100 = rate of inflation</a:t>
            </a:r>
          </a:p>
          <a:p>
            <a:r>
              <a:rPr lang="en-US" baseline="0" dirty="0" smtClean="0"/>
              <a:t>CPI for preceding year</a:t>
            </a:r>
          </a:p>
          <a:p>
            <a:endParaRPr lang="en-US" baseline="0" dirty="0" smtClean="0"/>
          </a:p>
          <a:p>
            <a:r>
              <a:rPr lang="en-US" u="sng" baseline="0" dirty="0" smtClean="0"/>
              <a:t>115 – 110</a:t>
            </a:r>
            <a:r>
              <a:rPr lang="en-US" baseline="0" dirty="0" smtClean="0"/>
              <a:t>	x 100 = 4.5%</a:t>
            </a:r>
          </a:p>
          <a:p>
            <a:r>
              <a:rPr lang="en-US" baseline="0" dirty="0" smtClean="0"/>
              <a:t>115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B255E-AC9A-4EAD-B1D3-527673B184A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C816F-5973-4DC8-ADFE-5CC06A18C730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0F939-DD2E-4FED-BF93-E4FEBEED4A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Causes of Inflation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Inflation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Effect #1: Decreasing value of the dollar</a:t>
            </a:r>
          </a:p>
          <a:p>
            <a:pPr lvl="1"/>
            <a:r>
              <a:rPr lang="en-US" dirty="0" smtClean="0"/>
              <a:t>Today’s dollar buys less than last year’s dollar</a:t>
            </a:r>
          </a:p>
          <a:p>
            <a:pPr lvl="1"/>
            <a:r>
              <a:rPr lang="en-US" dirty="0" smtClean="0"/>
              <a:t>Those vulnerable: senior citizens (live on a fixed retirement income); college students</a:t>
            </a:r>
          </a:p>
          <a:p>
            <a:r>
              <a:rPr lang="en-US" dirty="0" smtClean="0"/>
              <a:t>Effect #2: Increasing Interest Rates</a:t>
            </a:r>
          </a:p>
          <a:p>
            <a:pPr lvl="1"/>
            <a:r>
              <a:rPr lang="en-US" dirty="0" smtClean="0"/>
              <a:t>As prices increase, so do interest rates</a:t>
            </a:r>
          </a:p>
          <a:p>
            <a:pPr lvl="1"/>
            <a:r>
              <a:rPr lang="en-US" dirty="0" smtClean="0"/>
              <a:t>Happens to ensure lenders earn money on their loans despite inflation</a:t>
            </a:r>
          </a:p>
          <a:p>
            <a:pPr lvl="1"/>
            <a:r>
              <a:rPr lang="en-US" dirty="0" smtClean="0"/>
              <a:t>Means that borrowing money becomes more expensive</a:t>
            </a:r>
            <a:endParaRPr lang="en-US" dirty="0"/>
          </a:p>
          <a:p>
            <a:r>
              <a:rPr lang="en-US" dirty="0" smtClean="0"/>
              <a:t>Effect #3: Decreasing Returns on Savings</a:t>
            </a:r>
          </a:p>
          <a:p>
            <a:pPr lvl="1"/>
            <a:r>
              <a:rPr lang="en-US" dirty="0" smtClean="0"/>
              <a:t>People who save at a fixed interest rate get a lower rate of 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adamzyglis.com/images/cartoon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305800" cy="6801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6" name="Picture 2" descr="http://www.bearishnews.com/wp-content/uploads/2011/04/seuss-inflation-snake-c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620000" cy="6576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http://3.bp.blogspot.com/-_ednvDdF8gA/TygxV2qHdMI/AAAAAAAABPg/nJbQIH1emxQ/s1600/Inflation+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672327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inflation?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sustained rise in the level of prices OR a fall in the purchasing power of money</a:t>
            </a:r>
          </a:p>
          <a:p>
            <a:endParaRPr lang="en-US" dirty="0"/>
          </a:p>
          <a:p>
            <a:r>
              <a:rPr lang="en-US" dirty="0" smtClean="0"/>
              <a:t>How do you measure inflation? </a:t>
            </a:r>
          </a:p>
          <a:p>
            <a:pPr lvl="1"/>
            <a:r>
              <a:rPr lang="en-US" dirty="0" smtClean="0"/>
              <a:t>Use the CPI (consumer price index)</a:t>
            </a:r>
          </a:p>
          <a:p>
            <a:pPr lvl="2"/>
            <a:r>
              <a:rPr lang="en-US" dirty="0" smtClean="0"/>
              <a:t>A measure of changes in the prices of goods and services purchased by consumers</a:t>
            </a:r>
          </a:p>
          <a:p>
            <a:pPr lvl="2"/>
            <a:r>
              <a:rPr lang="en-US" dirty="0" smtClean="0"/>
              <a:t>US </a:t>
            </a:r>
            <a:r>
              <a:rPr lang="en-US" dirty="0" err="1" smtClean="0"/>
              <a:t>gov’t</a:t>
            </a:r>
            <a:r>
              <a:rPr lang="en-US" dirty="0" smtClean="0"/>
              <a:t> surveys people across the country to see what people buy regularly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 Price Index (PPI)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Shows the level of inflation experienced by producers</a:t>
            </a:r>
          </a:p>
          <a:p>
            <a:r>
              <a:rPr lang="en-US" dirty="0" smtClean="0"/>
              <a:t>Constructed similarly to the CPI but takes into account the prices the producers get for the goods rather than the prices consumers pay</a:t>
            </a:r>
          </a:p>
          <a:p>
            <a:r>
              <a:rPr lang="en-US" dirty="0" smtClean="0"/>
              <a:t>PPI leads CPI as an indicator of inflation</a:t>
            </a:r>
          </a:p>
          <a:p>
            <a:r>
              <a:rPr lang="en-US" dirty="0" smtClean="0"/>
              <a:t>Use both CPI and PPI to calculate the </a:t>
            </a:r>
            <a:r>
              <a:rPr lang="en-US" b="1" u="sng" dirty="0" smtClean="0"/>
              <a:t>inflation rate</a:t>
            </a:r>
            <a:r>
              <a:rPr lang="en-US" dirty="0" smtClean="0"/>
              <a:t> = the rate of change in prices over a set period of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Rate of Inflation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 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gallon</a:t>
                      </a:r>
                      <a:r>
                        <a:rPr lang="en-US" baseline="0" dirty="0" smtClean="0"/>
                        <a:t> of milk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$2.60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loaf of</a:t>
                      </a:r>
                      <a:r>
                        <a:rPr lang="en-US" baseline="0" dirty="0" smtClean="0"/>
                        <a:t> bread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$1.53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gallon of juice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$2.20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Price of market basket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$6.33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CPI,</a:t>
                      </a:r>
                      <a:r>
                        <a:rPr lang="en-US" baseline="0" dirty="0" smtClean="0"/>
                        <a:t> base: Year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45720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calculate the rate of inflation, economists use a market basket of hundreds of goods. The market basket is intended to represent the goods that are purchased by a typical urban consumer.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inflation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Hyperinflation</a:t>
            </a:r>
            <a:r>
              <a:rPr lang="en-US" dirty="0" smtClean="0"/>
              <a:t> = a rapid, uncontrolled of inflation in excess of 50% per month</a:t>
            </a:r>
          </a:p>
          <a:p>
            <a:pPr lvl="1"/>
            <a:r>
              <a:rPr lang="en-US" dirty="0" smtClean="0"/>
              <a:t>Ex: Hyperinflation in Germany in the 1922 and 1923 when prices rose at about 322% per month</a:t>
            </a:r>
          </a:p>
          <a:p>
            <a:r>
              <a:rPr lang="en-US" b="1" u="sng" dirty="0" smtClean="0"/>
              <a:t>Deflation</a:t>
            </a:r>
            <a:r>
              <a:rPr lang="en-US" dirty="0" smtClean="0"/>
              <a:t>, a decrease in general price level</a:t>
            </a:r>
          </a:p>
          <a:p>
            <a:pPr lvl="1"/>
            <a:r>
              <a:rPr lang="en-US" dirty="0" smtClean="0"/>
              <a:t>Happens more rarely</a:t>
            </a:r>
          </a:p>
          <a:p>
            <a:pPr lvl="1"/>
            <a:r>
              <a:rPr lang="en-US" dirty="0" smtClean="0"/>
              <a:t>Ex: Great Depression in 1930s marked by deflation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inflation?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Quantity theory = too much money in the economy</a:t>
            </a:r>
          </a:p>
          <a:p>
            <a:r>
              <a:rPr lang="en-US" dirty="0" smtClean="0"/>
              <a:t>When demand increases:</a:t>
            </a:r>
          </a:p>
          <a:p>
            <a:pPr lvl="1"/>
            <a:r>
              <a:rPr lang="en-US" b="1" u="sng" dirty="0" smtClean="0"/>
              <a:t>Demand-pull inflation</a:t>
            </a:r>
            <a:r>
              <a:rPr lang="en-US" b="1" dirty="0" smtClean="0"/>
              <a:t> </a:t>
            </a:r>
            <a:r>
              <a:rPr lang="en-US" dirty="0" smtClean="0"/>
              <a:t>occurs = when total demand rises faster than the production of goods and services</a:t>
            </a:r>
          </a:p>
          <a:p>
            <a:pPr lvl="1"/>
            <a:r>
              <a:rPr lang="en-US" dirty="0" smtClean="0"/>
              <a:t>Creates scarcity that drives up prices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09600"/>
            <a:ext cx="877508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inflation?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supply increases:</a:t>
            </a:r>
          </a:p>
          <a:p>
            <a:pPr lvl="1"/>
            <a:r>
              <a:rPr lang="en-US" b="1" u="sng" dirty="0" smtClean="0"/>
              <a:t>Cost-push inflation</a:t>
            </a:r>
            <a:r>
              <a:rPr lang="en-US" b="1" dirty="0" smtClean="0"/>
              <a:t> </a:t>
            </a:r>
            <a:r>
              <a:rPr lang="en-US" dirty="0" smtClean="0"/>
              <a:t>occurs = prices are pushed up by rising production costs</a:t>
            </a:r>
          </a:p>
          <a:p>
            <a:pPr lvl="1"/>
            <a:r>
              <a:rPr lang="en-US" dirty="0" smtClean="0"/>
              <a:t>When production costs increase, producers make less of a profit</a:t>
            </a:r>
          </a:p>
          <a:p>
            <a:pPr lvl="1"/>
            <a:r>
              <a:rPr lang="en-US" dirty="0" smtClean="0"/>
              <a:t>Ex: OPEC in 1973 and 1974 limited the amount of oil sold to the US </a:t>
            </a:r>
            <a:r>
              <a:rPr lang="en-US" dirty="0" smtClean="0">
                <a:sym typeface="Wingdings" pitchFamily="2" charset="2"/>
              </a:rPr>
              <a:t> rapid rise in the price of oil led to cost-push inflation</a:t>
            </a:r>
          </a:p>
          <a:p>
            <a:r>
              <a:rPr lang="en-US" dirty="0" smtClean="0">
                <a:sym typeface="Wingdings" pitchFamily="2" charset="2"/>
              </a:rPr>
              <a:t>Wages are also part of the production costs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Wage-price spiral = a cycle that begins with increase wages, which leads to higher production costs, which results in higher prices, which results in demands for even higher wages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0902"/>
            <a:ext cx="8610600" cy="53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522</Words>
  <Application>Microsoft Office PowerPoint</Application>
  <PresentationFormat>On-screen Show (4:3)</PresentationFormat>
  <Paragraphs>83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Causes of Inflation</vt:lpstr>
      <vt:lpstr>What is inflation?</vt:lpstr>
      <vt:lpstr>Produce Price Index (PPI)</vt:lpstr>
      <vt:lpstr>The Rate of Inflation</vt:lpstr>
      <vt:lpstr>Types of inflation</vt:lpstr>
      <vt:lpstr>What causes inflation?</vt:lpstr>
      <vt:lpstr>Slide 7</vt:lpstr>
      <vt:lpstr>What causes inflation?</vt:lpstr>
      <vt:lpstr>Slide 9</vt:lpstr>
      <vt:lpstr>Impact of Inflation</vt:lpstr>
      <vt:lpstr>Slide 11</vt:lpstr>
      <vt:lpstr>Slide 12</vt:lpstr>
      <vt:lpstr>Slide 13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of Inflation</dc:title>
  <dc:creator>Administrator</dc:creator>
  <cp:lastModifiedBy>Administrator</cp:lastModifiedBy>
  <cp:revision>6</cp:revision>
  <dcterms:created xsi:type="dcterms:W3CDTF">2013-05-22T02:20:28Z</dcterms:created>
  <dcterms:modified xsi:type="dcterms:W3CDTF">2013-05-22T04:54:17Z</dcterms:modified>
</cp:coreProperties>
</file>